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60" r:id="rId4"/>
    <p:sldId id="267" r:id="rId5"/>
    <p:sldId id="259" r:id="rId6"/>
    <p:sldId id="268" r:id="rId7"/>
    <p:sldId id="266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omputer Says N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FD1"/>
    <a:srgbClr val="718DD2"/>
    <a:srgbClr val="AADDF5"/>
    <a:srgbClr val="C8DEFF"/>
    <a:srgbClr val="CDECFF"/>
    <a:srgbClr val="AEE0FF"/>
    <a:srgbClr val="9CE1EF"/>
    <a:srgbClr val="C4F5FF"/>
    <a:srgbClr val="ADEBFF"/>
    <a:srgbClr val="6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22" autoAdjust="0"/>
  </p:normalViewPr>
  <p:slideViewPr>
    <p:cSldViewPr>
      <p:cViewPr>
        <p:scale>
          <a:sx n="50" d="100"/>
          <a:sy n="50" d="100"/>
        </p:scale>
        <p:origin x="955" y="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000" y="-38101"/>
            <a:ext cx="19050000" cy="1043830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07311" y="457347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32009" y="6578385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01662" y="-2516070"/>
            <a:ext cx="12932771" cy="11874887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0147" y="3248158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63970" y="3381748"/>
            <a:ext cx="9107332" cy="3721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3677" b="1" dirty="0">
                <a:solidFill>
                  <a:srgbClr val="C8DEFF"/>
                </a:solidFill>
                <a:effectLst>
                  <a:glow rad="101600">
                    <a:srgbClr val="95E8EF">
                      <a:alpha val="60000"/>
                    </a:srgbClr>
                  </a:glow>
                </a:effectLst>
                <a:latin typeface="Computer Says No"/>
              </a:rPr>
              <a:t>Data Doctors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65660" y="1768134"/>
            <a:ext cx="710395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ru-RU" sz="7148" dirty="0">
                <a:solidFill>
                  <a:srgbClr val="6866E1"/>
                </a:solidFill>
                <a:latin typeface="Computer Says No"/>
              </a:rPr>
              <a:t>ИЗВЛЕЧЕНИЕ ДАННЫХ ИЗ ОТКРЫТЫХ ИСТОЧНИКОВ</a:t>
            </a:r>
            <a:endParaRPr lang="en-US" sz="7148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11" name="Freeform 11"/>
          <p:cNvSpPr/>
          <p:nvPr/>
        </p:nvSpPr>
        <p:spPr>
          <a:xfrm flipH="1">
            <a:off x="9487007" y="1172973"/>
            <a:ext cx="7549790" cy="1043830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3916" b="-86898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9296400" y="495300"/>
            <a:ext cx="6324600" cy="10012328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8746" y="1098908"/>
            <a:ext cx="5905052" cy="691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ru-RU" sz="11500" dirty="0">
                <a:ln>
                  <a:solidFill>
                    <a:srgbClr val="AEE0FF"/>
                  </a:solidFill>
                </a:ln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АКТУАЛЬНОСТЬ</a:t>
            </a:r>
            <a:endParaRPr lang="en-US" sz="11500" dirty="0">
              <a:ln>
                <a:solidFill>
                  <a:srgbClr val="AEE0FF"/>
                </a:solidFill>
              </a:ln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38746" y="2615865"/>
            <a:ext cx="5843784" cy="180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50000"/>
              </a:lnSpc>
              <a:spcBef>
                <a:spcPct val="0"/>
              </a:spcBef>
            </a:pPr>
            <a:r>
              <a:rPr lang="ru-RU" sz="11500" dirty="0">
                <a:ln>
                  <a:solidFill>
                    <a:srgbClr val="AEE0FF"/>
                  </a:solidFill>
                </a:ln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ПРАКТИЧЕСКАЯ ЗНАЧИМОСТЬ</a:t>
            </a:r>
            <a:endParaRPr lang="en-US" sz="11500" dirty="0">
              <a:ln>
                <a:solidFill>
                  <a:srgbClr val="AEE0FF"/>
                </a:solidFill>
              </a:ln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8746" y="7528940"/>
            <a:ext cx="5843784" cy="691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ru-RU" sz="11500" dirty="0">
                <a:ln>
                  <a:solidFill>
                    <a:srgbClr val="AEE0FF"/>
                  </a:solidFill>
                </a:ln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ЦЕЛЬ</a:t>
            </a:r>
            <a:endParaRPr lang="en-US" sz="11500" dirty="0">
              <a:ln>
                <a:solidFill>
                  <a:srgbClr val="AEE0FF"/>
                </a:solidFill>
              </a:ln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9237" y="8991467"/>
            <a:ext cx="7162799" cy="691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ru-RU" sz="11500" dirty="0">
                <a:ln>
                  <a:solidFill>
                    <a:srgbClr val="AEE0FF"/>
                  </a:solidFill>
                </a:ln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ЗАДАЧИ</a:t>
            </a:r>
            <a:endParaRPr lang="en-US" sz="11500" dirty="0">
              <a:ln>
                <a:solidFill>
                  <a:srgbClr val="AEE0FF"/>
                </a:solidFill>
              </a:ln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B509B898-C85E-A4DB-AAD6-C0BEEDC2F521}"/>
              </a:ext>
            </a:extLst>
          </p:cNvPr>
          <p:cNvSpPr txBox="1"/>
          <p:nvPr/>
        </p:nvSpPr>
        <p:spPr>
          <a:xfrm>
            <a:off x="1608111" y="4985246"/>
            <a:ext cx="5905053" cy="1807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50000"/>
              </a:lnSpc>
              <a:spcBef>
                <a:spcPct val="0"/>
              </a:spcBef>
            </a:pPr>
            <a:r>
              <a:rPr lang="ru-RU" sz="11500" dirty="0">
                <a:ln>
                  <a:solidFill>
                    <a:srgbClr val="AEE0FF"/>
                  </a:solidFill>
                </a:ln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ЦЕЛЕВАЯ АУДИТОРИЯ</a:t>
            </a:r>
            <a:endParaRPr lang="en-US" sz="11500" dirty="0">
              <a:ln>
                <a:solidFill>
                  <a:srgbClr val="AEE0FF"/>
                </a:solidFill>
              </a:ln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A886F74-72FC-0980-8076-F9B1166DFA78}"/>
              </a:ext>
            </a:extLst>
          </p:cNvPr>
          <p:cNvSpPr/>
          <p:nvPr/>
        </p:nvSpPr>
        <p:spPr>
          <a:xfrm>
            <a:off x="1447801" y="201431"/>
            <a:ext cx="6065363" cy="2046469"/>
          </a:xfrm>
          <a:prstGeom prst="roundRect">
            <a:avLst/>
          </a:prstGeom>
          <a:noFill/>
          <a:ln>
            <a:solidFill>
              <a:srgbClr val="ADEBFF"/>
            </a:solidFill>
          </a:ln>
          <a:effectLst>
            <a:glow rad="190500">
              <a:srgbClr val="C4F5FF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0.00756 L 0.00086 0.21806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10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0.21806 L 0.00086 0.44028 " pathEditMode="fixed" rAng="0" ptsTypes="AA">
                                      <p:cBhvr>
                                        <p:cTn id="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43951 L 0.00078 0.43951 C 0.00052 0.44383 -0.00018 0.4483 4.72222E-6 0.45278 C 0.00034 0.46466 0.00243 0.48827 0.00243 0.48827 C 0.00381 0.56296 0.00329 0.51806 0.00329 0.6233 L 0.00416 0.6233 " pathEditMode="relative" ptsTypes="AA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62624 L 4.72222E-6 0.62624 C 0.00052 0.6321 0.00147 0.63796 0.00164 0.64398 C 0.00251 0.6875 0.00243 0.73195 0.00243 0.77577 L 0.00243 0.77577 " pathEditMode="relative" ptsTypes="AAA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9988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3" name="Freeform 3"/>
          <p:cNvSpPr/>
          <p:nvPr/>
        </p:nvSpPr>
        <p:spPr>
          <a:xfrm>
            <a:off x="14993008" y="-1658774"/>
            <a:ext cx="5868472" cy="4825188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95719" y="6438900"/>
            <a:ext cx="7676920" cy="6494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629104" y="702144"/>
            <a:ext cx="16517008" cy="1123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ru-RU" sz="17000" dirty="0">
                <a:ln>
                  <a:solidFill>
                    <a:srgbClr val="C8DEFF"/>
                  </a:solidFill>
                </a:ln>
                <a:solidFill>
                  <a:srgbClr val="C8DE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КОНЦЕПЦИЯ РАБОТЫ</a:t>
            </a:r>
            <a:endParaRPr lang="en-US" sz="17000" dirty="0">
              <a:ln>
                <a:solidFill>
                  <a:srgbClr val="C8DEFF"/>
                </a:solidFill>
              </a:ln>
              <a:solidFill>
                <a:srgbClr val="C8DE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48052" y="665796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87398" y="23844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17866" y="238449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38502" y="236915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13601" y="7285021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24664" y="2989973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0802" y="2947438"/>
            <a:ext cx="1267348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42248" y="2947438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40B8F5"/>
                </a:solidFill>
                <a:latin typeface="Computer Says No"/>
              </a:rPr>
              <a:t>4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5231420" y="3492581"/>
            <a:ext cx="13979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20" name="TextBox 20"/>
          <p:cNvSpPr txBox="1"/>
          <p:nvPr/>
        </p:nvSpPr>
        <p:spPr>
          <a:xfrm>
            <a:off x="782959" y="9032687"/>
            <a:ext cx="31215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ЗАПУСК /</a:t>
            </a:r>
            <a:r>
              <a:rPr lang="en-US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START</a:t>
            </a:r>
            <a:endParaRPr lang="ru-RU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  <a:p>
            <a:pPr algn="ctr">
              <a:lnSpc>
                <a:spcPts val="2999"/>
              </a:lnSpc>
            </a:pP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3BC81DEE-6BD0-66A0-BF04-9439721774F3}"/>
              </a:ext>
            </a:extLst>
          </p:cNvPr>
          <p:cNvSpPr txBox="1"/>
          <p:nvPr/>
        </p:nvSpPr>
        <p:spPr>
          <a:xfrm>
            <a:off x="3001512" y="4668623"/>
            <a:ext cx="22851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ЗАПРОС ОТ ПОЛЬЗОВАТЕЛЯ</a:t>
            </a: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90715CD-F01B-860D-1CAC-9224B60A0B5D}"/>
              </a:ext>
            </a:extLst>
          </p:cNvPr>
          <p:cNvSpPr/>
          <p:nvPr/>
        </p:nvSpPr>
        <p:spPr>
          <a:xfrm>
            <a:off x="13639208" y="243591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3B71ED0C-28F8-8C4C-6AA1-FF6A562F6E06}"/>
              </a:ext>
            </a:extLst>
          </p:cNvPr>
          <p:cNvSpPr txBox="1"/>
          <p:nvPr/>
        </p:nvSpPr>
        <p:spPr>
          <a:xfrm>
            <a:off x="14104757" y="3062971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ru-RU" sz="10686" dirty="0">
                <a:solidFill>
                  <a:srgbClr val="40B8F5"/>
                </a:solidFill>
                <a:latin typeface="Computer Says No"/>
              </a:rPr>
              <a:t>5</a:t>
            </a:r>
            <a:endParaRPr lang="en-US" sz="10686" dirty="0">
              <a:solidFill>
                <a:srgbClr val="40B8F5"/>
              </a:solidFill>
              <a:latin typeface="Computer Says No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3357F4B8-72D5-D777-1E23-8F86BBC4CA0D}"/>
              </a:ext>
            </a:extLst>
          </p:cNvPr>
          <p:cNvSpPr txBox="1"/>
          <p:nvPr/>
        </p:nvSpPr>
        <p:spPr>
          <a:xfrm>
            <a:off x="6113720" y="4673888"/>
            <a:ext cx="312151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ОБРАБОТКА</a:t>
            </a: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D7D6066F-16E6-CD6B-4CBD-7B0CB5C47B30}"/>
              </a:ext>
            </a:extLst>
          </p:cNvPr>
          <p:cNvSpPr txBox="1"/>
          <p:nvPr/>
        </p:nvSpPr>
        <p:spPr>
          <a:xfrm>
            <a:off x="10100129" y="4725966"/>
            <a:ext cx="211332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ВЫПОЛНЕНО ЛИ ДЕЙСТВИЕ </a:t>
            </a: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074E716B-BA20-D287-FA84-8672754C61D7}"/>
              </a:ext>
            </a:extLst>
          </p:cNvPr>
          <p:cNvSpPr/>
          <p:nvPr/>
        </p:nvSpPr>
        <p:spPr>
          <a:xfrm>
            <a:off x="15468600" y="665796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B6637356-83F8-6FDB-8714-B93BCAC9D1A8}"/>
              </a:ext>
            </a:extLst>
          </p:cNvPr>
          <p:cNvSpPr txBox="1"/>
          <p:nvPr/>
        </p:nvSpPr>
        <p:spPr>
          <a:xfrm>
            <a:off x="15930354" y="7246921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ru-RU" sz="10686" dirty="0">
                <a:solidFill>
                  <a:srgbClr val="40B8F5"/>
                </a:solidFill>
                <a:latin typeface="Computer Says No"/>
              </a:rPr>
              <a:t>6</a:t>
            </a:r>
            <a:endParaRPr lang="en-US" sz="10686" dirty="0">
              <a:solidFill>
                <a:srgbClr val="40B8F5"/>
              </a:solidFill>
              <a:latin typeface="Computer Says No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C7E9421D-B119-082B-59CE-EEE476290DE7}"/>
              </a:ext>
            </a:extLst>
          </p:cNvPr>
          <p:cNvGrpSpPr/>
          <p:nvPr/>
        </p:nvGrpSpPr>
        <p:grpSpPr>
          <a:xfrm>
            <a:off x="2362200" y="3492580"/>
            <a:ext cx="696236" cy="2946319"/>
            <a:chOff x="2362200" y="3492580"/>
            <a:chExt cx="696236" cy="2946319"/>
          </a:xfrm>
        </p:grpSpPr>
        <p:sp>
          <p:nvSpPr>
            <p:cNvPr id="19" name="AutoShape 19"/>
            <p:cNvSpPr/>
            <p:nvPr/>
          </p:nvSpPr>
          <p:spPr>
            <a:xfrm flipV="1">
              <a:off x="2362200" y="3492581"/>
              <a:ext cx="696236" cy="0"/>
            </a:xfrm>
            <a:prstGeom prst="line">
              <a:avLst/>
            </a:prstGeom>
            <a:ln w="47625" cap="rnd">
              <a:solidFill>
                <a:srgbClr val="5CE5F8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8" name="AutoShape 15">
              <a:extLst>
                <a:ext uri="{FF2B5EF4-FFF2-40B4-BE49-F238E27FC236}">
                  <a16:creationId xmlns:a16="http://schemas.microsoft.com/office/drawing/2014/main" id="{6AE920DA-E254-B10F-1EEC-5C995EC91F48}"/>
                </a:ext>
              </a:extLst>
            </p:cNvPr>
            <p:cNvSpPr/>
            <p:nvPr/>
          </p:nvSpPr>
          <p:spPr>
            <a:xfrm flipV="1">
              <a:off x="2362200" y="3492580"/>
              <a:ext cx="0" cy="2946319"/>
            </a:xfrm>
            <a:prstGeom prst="line">
              <a:avLst/>
            </a:prstGeom>
            <a:ln w="47625" cap="rnd">
              <a:solidFill>
                <a:srgbClr val="5CE5F8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39" name="AutoShape 18">
            <a:extLst>
              <a:ext uri="{FF2B5EF4-FFF2-40B4-BE49-F238E27FC236}">
                <a16:creationId xmlns:a16="http://schemas.microsoft.com/office/drawing/2014/main" id="{E9E42749-7C33-3477-761E-B10A3BC8FB40}"/>
              </a:ext>
            </a:extLst>
          </p:cNvPr>
          <p:cNvSpPr/>
          <p:nvPr/>
        </p:nvSpPr>
        <p:spPr>
          <a:xfrm flipV="1">
            <a:off x="8751125" y="3492581"/>
            <a:ext cx="13979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40" name="AutoShape 18">
            <a:extLst>
              <a:ext uri="{FF2B5EF4-FFF2-40B4-BE49-F238E27FC236}">
                <a16:creationId xmlns:a16="http://schemas.microsoft.com/office/drawing/2014/main" id="{CE6CD776-F458-762B-4B8F-DC4627124062}"/>
              </a:ext>
            </a:extLst>
          </p:cNvPr>
          <p:cNvSpPr/>
          <p:nvPr/>
        </p:nvSpPr>
        <p:spPr>
          <a:xfrm flipV="1">
            <a:off x="12251831" y="3492581"/>
            <a:ext cx="13979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ru-RU" dirty="0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35B0735B-F50F-2698-59EC-97E741869CB0}"/>
              </a:ext>
            </a:extLst>
          </p:cNvPr>
          <p:cNvSpPr txBox="1"/>
          <p:nvPr/>
        </p:nvSpPr>
        <p:spPr>
          <a:xfrm>
            <a:off x="13649811" y="4731197"/>
            <a:ext cx="211332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ВЫВОД РЕЗУЛЬТАТА</a:t>
            </a: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9C8230A5-B805-8C6C-C9D2-8AFA897ABEEE}"/>
              </a:ext>
            </a:extLst>
          </p:cNvPr>
          <p:cNvSpPr txBox="1"/>
          <p:nvPr/>
        </p:nvSpPr>
        <p:spPr>
          <a:xfrm>
            <a:off x="15468601" y="9077325"/>
            <a:ext cx="211332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ru-RU" sz="4000" dirty="0">
                <a:solidFill>
                  <a:srgbClr val="FFFFFF"/>
                </a:solidFill>
                <a:latin typeface="Computer Says No" panose="020B0604020202020204" charset="0"/>
                <a:cs typeface="Computer Says No" panose="020B0604020202020204" charset="0"/>
              </a:rPr>
              <a:t>КОНЕЦ </a:t>
            </a:r>
            <a:endParaRPr lang="en-US" sz="4000" dirty="0">
              <a:solidFill>
                <a:srgbClr val="FFFFFF"/>
              </a:solidFill>
              <a:latin typeface="Computer Says No" panose="020B0604020202020204" charset="0"/>
              <a:cs typeface="Computer Says No" panose="020B0604020202020204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3F075106-3187-0D01-8F0E-1151524BA010}"/>
              </a:ext>
            </a:extLst>
          </p:cNvPr>
          <p:cNvGrpSpPr/>
          <p:nvPr/>
        </p:nvGrpSpPr>
        <p:grpSpPr>
          <a:xfrm flipH="1">
            <a:off x="15815689" y="3477130"/>
            <a:ext cx="795911" cy="2946319"/>
            <a:chOff x="2362200" y="3492580"/>
            <a:chExt cx="696236" cy="2946319"/>
          </a:xfrm>
        </p:grpSpPr>
        <p:sp>
          <p:nvSpPr>
            <p:cNvPr id="47" name="AutoShape 19">
              <a:extLst>
                <a:ext uri="{FF2B5EF4-FFF2-40B4-BE49-F238E27FC236}">
                  <a16:creationId xmlns:a16="http://schemas.microsoft.com/office/drawing/2014/main" id="{FBE17FC2-7787-4FD8-ADE0-0042D30C5AEE}"/>
                </a:ext>
              </a:extLst>
            </p:cNvPr>
            <p:cNvSpPr/>
            <p:nvPr/>
          </p:nvSpPr>
          <p:spPr>
            <a:xfrm flipV="1">
              <a:off x="2362200" y="3492581"/>
              <a:ext cx="696236" cy="0"/>
            </a:xfrm>
            <a:prstGeom prst="line">
              <a:avLst/>
            </a:prstGeom>
            <a:ln w="47625" cap="rnd">
              <a:solidFill>
                <a:srgbClr val="5CE5F8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8" name="AutoShape 15">
              <a:extLst>
                <a:ext uri="{FF2B5EF4-FFF2-40B4-BE49-F238E27FC236}">
                  <a16:creationId xmlns:a16="http://schemas.microsoft.com/office/drawing/2014/main" id="{AD0A8CD7-E1C1-D1B1-1B98-134E87DCE27E}"/>
                </a:ext>
              </a:extLst>
            </p:cNvPr>
            <p:cNvSpPr/>
            <p:nvPr/>
          </p:nvSpPr>
          <p:spPr>
            <a:xfrm flipV="1">
              <a:off x="2362200" y="3492580"/>
              <a:ext cx="0" cy="2946319"/>
            </a:xfrm>
            <a:prstGeom prst="line">
              <a:avLst/>
            </a:prstGeom>
            <a:ln w="47625" cap="rnd">
              <a:solidFill>
                <a:srgbClr val="5CE5F8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ru-RU" dirty="0"/>
            </a:p>
          </p:txBody>
        </p:sp>
      </p:grpSp>
      <p:sp>
        <p:nvSpPr>
          <p:cNvPr id="54" name="Freeform 8">
            <a:extLst>
              <a:ext uri="{FF2B5EF4-FFF2-40B4-BE49-F238E27FC236}">
                <a16:creationId xmlns:a16="http://schemas.microsoft.com/office/drawing/2014/main" id="{E0AE93B6-C254-8317-2EF3-FC9427191080}"/>
              </a:ext>
            </a:extLst>
          </p:cNvPr>
          <p:cNvSpPr/>
          <p:nvPr/>
        </p:nvSpPr>
        <p:spPr>
          <a:xfrm flipH="1">
            <a:off x="989616" y="2640293"/>
            <a:ext cx="2113327" cy="3810339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2DF3404D-5F7A-B32E-3ACE-8E1A3CD990B6}"/>
              </a:ext>
            </a:extLst>
          </p:cNvPr>
          <p:cNvSpPr/>
          <p:nvPr/>
        </p:nvSpPr>
        <p:spPr>
          <a:xfrm flipH="1">
            <a:off x="3539324" y="7047887"/>
            <a:ext cx="2113327" cy="2921876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1" name="Freeform 8">
            <a:extLst>
              <a:ext uri="{FF2B5EF4-FFF2-40B4-BE49-F238E27FC236}">
                <a16:creationId xmlns:a16="http://schemas.microsoft.com/office/drawing/2014/main" id="{6BD66EF8-2B84-81A9-DAA5-9D5A21D657F6}"/>
              </a:ext>
            </a:extLst>
          </p:cNvPr>
          <p:cNvSpPr/>
          <p:nvPr/>
        </p:nvSpPr>
        <p:spPr>
          <a:xfrm>
            <a:off x="8297426" y="1686990"/>
            <a:ext cx="2429416" cy="3810339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3" name="Freeform 8">
            <a:extLst>
              <a:ext uri="{FF2B5EF4-FFF2-40B4-BE49-F238E27FC236}">
                <a16:creationId xmlns:a16="http://schemas.microsoft.com/office/drawing/2014/main" id="{93F53738-A171-F90F-44D0-3FABDF5B13E0}"/>
              </a:ext>
            </a:extLst>
          </p:cNvPr>
          <p:cNvSpPr/>
          <p:nvPr/>
        </p:nvSpPr>
        <p:spPr>
          <a:xfrm>
            <a:off x="11503940" y="3500339"/>
            <a:ext cx="2113329" cy="3810339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4" name="Freeform 11">
            <a:extLst>
              <a:ext uri="{FF2B5EF4-FFF2-40B4-BE49-F238E27FC236}">
                <a16:creationId xmlns:a16="http://schemas.microsoft.com/office/drawing/2014/main" id="{5C05EC39-C78F-28E1-33E2-A1BCDD3A2EE4}"/>
              </a:ext>
            </a:extLst>
          </p:cNvPr>
          <p:cNvSpPr/>
          <p:nvPr/>
        </p:nvSpPr>
        <p:spPr>
          <a:xfrm>
            <a:off x="13353230" y="6734425"/>
            <a:ext cx="2299628" cy="3467161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5" name="Freeform 8">
            <a:extLst>
              <a:ext uri="{FF2B5EF4-FFF2-40B4-BE49-F238E27FC236}">
                <a16:creationId xmlns:a16="http://schemas.microsoft.com/office/drawing/2014/main" id="{19C048D7-DFBC-09BF-E303-FA76CECF163E}"/>
              </a:ext>
            </a:extLst>
          </p:cNvPr>
          <p:cNvSpPr/>
          <p:nvPr/>
        </p:nvSpPr>
        <p:spPr>
          <a:xfrm flipH="1">
            <a:off x="12123220" y="1831496"/>
            <a:ext cx="2113328" cy="3810339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9988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-1905000" y="4963967"/>
            <a:ext cx="7676920" cy="6494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3000" y="695333"/>
            <a:ext cx="7848600" cy="1123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ru-RU" sz="17000" dirty="0">
                <a:ln>
                  <a:solidFill>
                    <a:srgbClr val="C8DEFF"/>
                  </a:solidFill>
                </a:ln>
                <a:solidFill>
                  <a:srgbClr val="C8DE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ЧАСТЬ КОДА</a:t>
            </a:r>
            <a:endParaRPr lang="en-US" sz="17000" dirty="0">
              <a:ln>
                <a:solidFill>
                  <a:srgbClr val="C8DEFF"/>
                </a:solidFill>
              </a:ln>
              <a:solidFill>
                <a:srgbClr val="C8DE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24664" y="2989973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endParaRPr lang="en-US" sz="10686" dirty="0">
              <a:solidFill>
                <a:srgbClr val="40B8F5"/>
              </a:solidFill>
              <a:latin typeface="Computer Says No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A8F68952-0743-805B-60D9-9AFED6B953C9}"/>
              </a:ext>
            </a:extLst>
          </p:cNvPr>
          <p:cNvSpPr/>
          <p:nvPr/>
        </p:nvSpPr>
        <p:spPr>
          <a:xfrm>
            <a:off x="8616930" y="-1179187"/>
            <a:ext cx="11792521" cy="7702732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99E830-A6DA-B204-14F2-22C63121F1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25" t="33985" r="12154" b="42312"/>
          <a:stretch/>
        </p:blipFill>
        <p:spPr>
          <a:xfrm>
            <a:off x="1383887" y="1866900"/>
            <a:ext cx="16348926" cy="3543321"/>
          </a:xfrm>
          <a:prstGeom prst="rect">
            <a:avLst/>
          </a:prstGeom>
          <a:effectLst>
            <a:glow rad="279400">
              <a:srgbClr val="C8DEFF">
                <a:alpha val="25000"/>
              </a:srgbClr>
            </a:glow>
          </a:effectLst>
        </p:spPr>
      </p:pic>
      <p:sp>
        <p:nvSpPr>
          <p:cNvPr id="49" name="Freeform 6">
            <a:extLst>
              <a:ext uri="{FF2B5EF4-FFF2-40B4-BE49-F238E27FC236}">
                <a16:creationId xmlns:a16="http://schemas.microsoft.com/office/drawing/2014/main" id="{1051807A-1994-0B96-068C-6C7295118A58}"/>
              </a:ext>
            </a:extLst>
          </p:cNvPr>
          <p:cNvSpPr/>
          <p:nvPr/>
        </p:nvSpPr>
        <p:spPr>
          <a:xfrm>
            <a:off x="2828617" y="5487076"/>
            <a:ext cx="6375255" cy="4738308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0" name="Freeform 10">
            <a:extLst>
              <a:ext uri="{FF2B5EF4-FFF2-40B4-BE49-F238E27FC236}">
                <a16:creationId xmlns:a16="http://schemas.microsoft.com/office/drawing/2014/main" id="{455AFB01-2C63-5151-9D94-4FFED4D24081}"/>
              </a:ext>
            </a:extLst>
          </p:cNvPr>
          <p:cNvSpPr/>
          <p:nvPr/>
        </p:nvSpPr>
        <p:spPr>
          <a:xfrm rot="9293026">
            <a:off x="9384673" y="5428508"/>
            <a:ext cx="3724663" cy="1639638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7869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400" y="1104900"/>
            <a:ext cx="12496800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235"/>
              </a:lnSpc>
              <a:spcBef>
                <a:spcPct val="0"/>
              </a:spcBef>
            </a:pPr>
            <a:r>
              <a:rPr lang="ru-RU" sz="17000" dirty="0">
                <a:solidFill>
                  <a:srgbClr val="C8DE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КОД В ДЕЙСТВИИ</a:t>
            </a:r>
            <a:endParaRPr lang="en-US" sz="17000" dirty="0">
              <a:solidFill>
                <a:srgbClr val="C8DE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9F9DD4C-21EE-C3CA-7030-67B2F97D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24000" y="3002075"/>
            <a:ext cx="7068635" cy="73230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7138E6B-0FF4-6324-2BB1-E1EF4CFCA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58" y="-266700"/>
            <a:ext cx="21108683" cy="11873634"/>
          </a:xfrm>
          <a:prstGeom prst="rect">
            <a:avLst/>
          </a:prstGeom>
          <a:effectLst>
            <a:glow rad="469900">
              <a:srgbClr val="AADDF5">
                <a:alpha val="60000"/>
              </a:srgbClr>
            </a:glo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0"/>
            <a:ext cx="1869988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4" name="Freeform 4"/>
          <p:cNvSpPr/>
          <p:nvPr/>
        </p:nvSpPr>
        <p:spPr>
          <a:xfrm>
            <a:off x="-1905000" y="4963967"/>
            <a:ext cx="7676920" cy="6494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24664" y="2989973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endParaRPr lang="en-US" sz="10686" dirty="0">
              <a:solidFill>
                <a:srgbClr val="40B8F5"/>
              </a:solidFill>
              <a:latin typeface="Computer Says No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A8F68952-0743-805B-60D9-9AFED6B953C9}"/>
              </a:ext>
            </a:extLst>
          </p:cNvPr>
          <p:cNvSpPr/>
          <p:nvPr/>
        </p:nvSpPr>
        <p:spPr>
          <a:xfrm>
            <a:off x="8507564" y="-1194427"/>
            <a:ext cx="11792521" cy="7702732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1EBB0ADC-FB0B-DB27-E088-1BA09C8DB9FF}"/>
              </a:ext>
            </a:extLst>
          </p:cNvPr>
          <p:cNvSpPr txBox="1"/>
          <p:nvPr/>
        </p:nvSpPr>
        <p:spPr>
          <a:xfrm>
            <a:off x="312186" y="1536717"/>
            <a:ext cx="8889267" cy="659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50000"/>
              </a:lnSpc>
              <a:spcBef>
                <a:spcPct val="0"/>
              </a:spcBef>
            </a:pPr>
            <a:r>
              <a:rPr lang="ru-RU" sz="17000" dirty="0">
                <a:ln>
                  <a:solidFill>
                    <a:srgbClr val="C8DEFF"/>
                  </a:solidFill>
                </a:ln>
                <a:solidFill>
                  <a:srgbClr val="C8DE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ХОТИТЕ ПОДОБРАТЬ АНАЛОГИ ЛЕКАРСТВЕННЫХ СРЕДСТВ?</a:t>
            </a:r>
            <a:endParaRPr lang="en-US" sz="17000" dirty="0">
              <a:ln>
                <a:solidFill>
                  <a:srgbClr val="C8DEFF"/>
                </a:solidFill>
              </a:ln>
              <a:solidFill>
                <a:srgbClr val="C8DE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6098CB8-8534-C6F8-96C5-3B90CF701B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47" t="17770" r="23932" b="28860"/>
          <a:stretch/>
        </p:blipFill>
        <p:spPr>
          <a:xfrm>
            <a:off x="9448984" y="529667"/>
            <a:ext cx="8526830" cy="9227665"/>
          </a:xfrm>
          <a:prstGeom prst="roundRect">
            <a:avLst/>
          </a:prstGeom>
          <a:effectLst>
            <a:glow rad="546100">
              <a:srgbClr val="708FD1"/>
            </a:glow>
          </a:effectLst>
        </p:spPr>
      </p:pic>
    </p:spTree>
    <p:extLst>
      <p:ext uri="{BB962C8B-B14F-4D97-AF65-F5344CB8AC3E}">
        <p14:creationId xmlns:p14="http://schemas.microsoft.com/office/powerpoint/2010/main" val="3743635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381000" y="19050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118043" y="-37050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75575" y="4524567"/>
            <a:ext cx="11943575" cy="9041166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endParaRPr lang="en-US" sz="18833" dirty="0">
              <a:solidFill>
                <a:srgbClr val="6866E1"/>
              </a:solidFill>
              <a:latin typeface="Computer Says N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389973" y="1379038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E4A92D-E2EA-8523-584C-8F178D120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92" y="6084091"/>
            <a:ext cx="4730906" cy="3785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44BC8A-0C8D-E2BA-A20E-2DC71C833BAB}"/>
              </a:ext>
            </a:extLst>
          </p:cNvPr>
          <p:cNvSpPr txBox="1"/>
          <p:nvPr/>
        </p:nvSpPr>
        <p:spPr>
          <a:xfrm>
            <a:off x="688100" y="811865"/>
            <a:ext cx="11049000" cy="460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50000"/>
              </a:lnSpc>
              <a:spcBef>
                <a:spcPct val="0"/>
              </a:spcBef>
            </a:pPr>
            <a:r>
              <a:rPr lang="ru-RU" sz="28700" dirty="0">
                <a:solidFill>
                  <a:srgbClr val="AEE0FF"/>
                </a:solidFill>
                <a:effectLst>
                  <a:glow rad="101600">
                    <a:srgbClr val="AEE0FF">
                      <a:alpha val="60000"/>
                    </a:srgbClr>
                  </a:glow>
                </a:effectLst>
                <a:latin typeface="Computer Says No"/>
              </a:rPr>
              <a:t>ВРЕМЯ ВОПРОСОВ</a:t>
            </a:r>
            <a:endParaRPr lang="en-US" sz="28700" dirty="0">
              <a:solidFill>
                <a:srgbClr val="AEE0FF"/>
              </a:solidFill>
              <a:effectLst>
                <a:glow rad="101600">
                  <a:srgbClr val="AEE0FF">
                    <a:alpha val="60000"/>
                  </a:srgbClr>
                </a:glow>
              </a:effectLst>
              <a:latin typeface="Computer Says 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48</Words>
  <Application>Microsoft Office PowerPoint</Application>
  <PresentationFormat>Произвольный</PresentationFormat>
  <Paragraphs>24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Calibri</vt:lpstr>
      <vt:lpstr>Arial</vt:lpstr>
      <vt:lpstr>Computer Says No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Никита Пиянзин</dc:creator>
  <cp:lastModifiedBy>Никита Пиянзин</cp:lastModifiedBy>
  <cp:revision>4</cp:revision>
  <dcterms:created xsi:type="dcterms:W3CDTF">2006-08-16T00:00:00Z</dcterms:created>
  <dcterms:modified xsi:type="dcterms:W3CDTF">2023-11-08T15:36:52Z</dcterms:modified>
  <dc:identifier>DAFzgnk2Q5c</dc:identifier>
</cp:coreProperties>
</file>